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88" r:id="rId2"/>
    <p:sldId id="531" r:id="rId3"/>
    <p:sldId id="270" r:id="rId4"/>
    <p:sldId id="267" r:id="rId5"/>
    <p:sldId id="268" r:id="rId6"/>
    <p:sldId id="269" r:id="rId7"/>
    <p:sldId id="322" r:id="rId8"/>
    <p:sldId id="327" r:id="rId9"/>
    <p:sldId id="328" r:id="rId10"/>
    <p:sldId id="323" r:id="rId11"/>
    <p:sldId id="324" r:id="rId12"/>
    <p:sldId id="325" r:id="rId13"/>
    <p:sldId id="326" r:id="rId14"/>
    <p:sldId id="272" r:id="rId15"/>
    <p:sldId id="273" r:id="rId16"/>
    <p:sldId id="271" r:id="rId17"/>
    <p:sldId id="276" r:id="rId18"/>
    <p:sldId id="277" r:id="rId19"/>
    <p:sldId id="278" r:id="rId20"/>
    <p:sldId id="283" r:id="rId21"/>
    <p:sldId id="265" r:id="rId22"/>
    <p:sldId id="287" r:id="rId23"/>
    <p:sldId id="266" r:id="rId24"/>
    <p:sldId id="534" r:id="rId25"/>
    <p:sldId id="535" r:id="rId26"/>
    <p:sldId id="536" r:id="rId2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© HANDSHAKE - Philippe MASINA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I-</a:t>
            </a:r>
            <a:fld id="{5C37DEC5-F0E7-45E3-9A48-F3AACEF1E265}" type="slidenum">
              <a:rPr lang="fr-FR" altLang="fr-FR" sz="800"/>
              <a:pPr eaLnBrk="1" hangingPunct="1"/>
              <a:t>20</a:t>
            </a:fld>
            <a:endParaRPr lang="fr-FR" altLang="fr-FR" sz="800"/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531938" y="93663"/>
            <a:ext cx="5176837" cy="3883025"/>
          </a:xfrm>
          <a:ln/>
        </p:spPr>
      </p:sp>
      <p:sp>
        <p:nvSpPr>
          <p:cNvPr id="215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663" y="4086225"/>
            <a:ext cx="6232525" cy="5299075"/>
          </a:xfrm>
          <a:noFill/>
        </p:spPr>
        <p:txBody>
          <a:bodyPr/>
          <a:lstStyle/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I try to get to the first hands-on by lunch, and be well into Chapter 3 by the end of the first day. 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Cover this chapter quickly and do not dwell too much on philosophy. Most of the class is usually only concerned with programming! But it is important to have a solid understanding of what terms such as an object mean, and to aspire to be more than just a programmer.</a:t>
            </a:r>
          </a:p>
          <a:p>
            <a:pPr eaLnBrk="1" hangingPunct="1"/>
            <a:r>
              <a:rPr lang="en-US" altLang="fr-FR"/>
              <a:t> 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Note that we changed the chapter title from "Introduction to OOP" to just OOP (to save ink).</a:t>
            </a:r>
          </a:p>
          <a:p>
            <a:pPr eaLnBrk="1" hangingPunct="1"/>
            <a:endParaRPr lang="en-US" altLang="fr-FR"/>
          </a:p>
        </p:txBody>
      </p:sp>
    </p:spTree>
    <p:extLst>
      <p:ext uri="{BB962C8B-B14F-4D97-AF65-F5344CB8AC3E}">
        <p14:creationId xmlns:p14="http://schemas.microsoft.com/office/powerpoint/2010/main" val="347417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A0ABDEA8-EB22-42D4-B8E2-0C26FFC92FC1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23B6F03-2704-4FB7-B539-03DC9F576B43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0" y="0"/>
            <a:ext cx="6066971" cy="76746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3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9512" y="29354"/>
            <a:ext cx="5713288" cy="72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>
              <a:defRPr sz="1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fr-FR" dirty="0"/>
              <a:t>Ecran xx</a:t>
            </a:r>
            <a:br>
              <a:rPr lang="fr-FR" dirty="0"/>
            </a:br>
            <a:r>
              <a:rPr lang="fr-FR" dirty="0"/>
              <a:t>Titre de l’écran</a:t>
            </a:r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6066972" y="0"/>
            <a:ext cx="6125029" cy="767468"/>
          </a:xfrm>
          <a:prstGeom prst="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3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62245"/>
            <a:ext cx="6096000" cy="6578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350" baseline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825"/>
            </a:lvl2pPr>
            <a:lvl3pPr>
              <a:defRPr sz="788"/>
            </a:lvl3pPr>
            <a:lvl4pPr>
              <a:defRPr sz="675"/>
            </a:lvl4pPr>
            <a:lvl5pPr>
              <a:defRPr sz="600"/>
            </a:lvl5pPr>
          </a:lstStyle>
          <a:p>
            <a:pPr lvl="0"/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6530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microsoft.com/office/2007/relationships/hdphoto" Target="../media/hdphoto4.wdp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19.png"/><Relationship Id="rId17" Type="http://schemas.microsoft.com/office/2007/relationships/hdphoto" Target="../media/hdphoto6.wdp"/><Relationship Id="rId2" Type="http://schemas.openxmlformats.org/officeDocument/2006/relationships/image" Target="../media/image11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11" Type="http://schemas.microsoft.com/office/2007/relationships/hdphoto" Target="../media/hdphoto3.wdp"/><Relationship Id="rId5" Type="http://schemas.openxmlformats.org/officeDocument/2006/relationships/image" Target="../media/image14.png"/><Relationship Id="rId15" Type="http://schemas.microsoft.com/office/2007/relationships/hdphoto" Target="../media/hdphoto5.wdp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microsoft.com/office/2007/relationships/hdphoto" Target="../media/hdphoto2.wdp"/><Relationship Id="rId1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ACID et 3V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bases </a:t>
            </a:r>
            <a:r>
              <a:rPr lang="fr-FR" dirty="0" err="1"/>
              <a:t>Big</a:t>
            </a:r>
            <a:r>
              <a:rPr lang="fr-FR" dirty="0"/>
              <a:t> Data ne sont plus ACID</a:t>
            </a:r>
          </a:p>
          <a:p>
            <a:pPr lvl="1"/>
            <a:r>
              <a:rPr lang="fr-FR" dirty="0"/>
              <a:t>Atomique</a:t>
            </a:r>
          </a:p>
          <a:p>
            <a:pPr lvl="1"/>
            <a:r>
              <a:rPr lang="fr-FR" dirty="0"/>
              <a:t>Cohérente</a:t>
            </a:r>
          </a:p>
          <a:p>
            <a:pPr lvl="1"/>
            <a:r>
              <a:rPr lang="fr-FR" dirty="0"/>
              <a:t>Intègre</a:t>
            </a:r>
          </a:p>
          <a:p>
            <a:pPr lvl="1"/>
            <a:r>
              <a:rPr lang="fr-FR" dirty="0"/>
              <a:t>Disponible</a:t>
            </a:r>
          </a:p>
          <a:p>
            <a:r>
              <a:rPr lang="fr-FR" dirty="0"/>
              <a:t>Elles sont 3V</a:t>
            </a:r>
          </a:p>
          <a:p>
            <a:pPr lvl="1"/>
            <a:r>
              <a:rPr lang="fr-FR" dirty="0"/>
              <a:t>Volume</a:t>
            </a:r>
          </a:p>
          <a:p>
            <a:pPr lvl="1"/>
            <a:r>
              <a:rPr lang="fr-FR" dirty="0"/>
              <a:t>Véloce</a:t>
            </a:r>
          </a:p>
          <a:p>
            <a:pPr lvl="1"/>
            <a:r>
              <a:rPr lang="fr-FR" dirty="0"/>
              <a:t>Variété</a:t>
            </a:r>
          </a:p>
        </p:txBody>
      </p:sp>
    </p:spTree>
    <p:extLst>
      <p:ext uri="{BB962C8B-B14F-4D97-AF65-F5344CB8AC3E}">
        <p14:creationId xmlns:p14="http://schemas.microsoft.com/office/powerpoint/2010/main" val="370515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Volume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Dans les systèmes d’information en place dans les entreprises, les volumes de données traités se mesurent en téraoctets</a:t>
            </a:r>
          </a:p>
          <a:p>
            <a:r>
              <a:rPr lang="fr-FR" dirty="0"/>
              <a:t>Le challenge immédiat de l’IT traditionnel est d’être en capacité de traiter des </a:t>
            </a:r>
            <a:r>
              <a:rPr lang="fr-FR" dirty="0" err="1"/>
              <a:t>Pétaoctets</a:t>
            </a:r>
            <a:r>
              <a:rPr lang="fr-FR" dirty="0"/>
              <a:t> et bientôt des </a:t>
            </a:r>
            <a:r>
              <a:rPr lang="fr-FR" dirty="0" err="1"/>
              <a:t>Exaoctets</a:t>
            </a:r>
            <a:r>
              <a:rPr lang="fr-FR" dirty="0"/>
              <a:t> puis des </a:t>
            </a:r>
            <a:r>
              <a:rPr lang="fr-FR" dirty="0" err="1"/>
              <a:t>Zettaoctets</a:t>
            </a:r>
            <a:r>
              <a:rPr lang="fr-FR" dirty="0"/>
              <a:t>.</a:t>
            </a:r>
          </a:p>
          <a:p>
            <a:pPr lvl="1"/>
            <a:r>
              <a:rPr lang="fr-FR" dirty="0"/>
              <a:t>S’ensuivent une longue liste de questions auxquelles les spécialistes doivent apporter une réponse à plus ou moins long terme : quels sont les coûts ? Quels sont les outils de stockage et de traitement en temps réel ? Quelles sont les méthodes à adopter pour analyser l’information ? Quels sont les moyens pour archiver ? </a:t>
            </a:r>
          </a:p>
        </p:txBody>
      </p:sp>
    </p:spTree>
    <p:extLst>
      <p:ext uri="{BB962C8B-B14F-4D97-AF65-F5344CB8AC3E}">
        <p14:creationId xmlns:p14="http://schemas.microsoft.com/office/powerpoint/2010/main" val="390416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Vélocité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L’importance de l’immédiateté et de l’instantanéité pour recevoir ou émettre des informations par chacun d’entre nous et pour toutes les activités, professionnelles ou personnelles, du quotidien contraigne les organisations à améliorer leurs vitesses de réaction et d’anticipation</a:t>
            </a:r>
          </a:p>
          <a:p>
            <a:pPr lvl="1"/>
            <a:r>
              <a:rPr lang="fr-FR" dirty="0"/>
              <a:t>L’information n’est plus statique, mais elle devient un facteur de changement dynamique</a:t>
            </a:r>
          </a:p>
          <a:p>
            <a:pPr lvl="1"/>
            <a:r>
              <a:rPr lang="fr-FR" dirty="0"/>
              <a:t>Dans ce contexte, comment l’intégrer en temps réel dans les schémas de données actuels conçus pour être alimentés en temps différé ? Comment canaliser ce déluge d’information dans des flux maîtrisés ? </a:t>
            </a:r>
          </a:p>
        </p:txBody>
      </p:sp>
    </p:spTree>
    <p:extLst>
      <p:ext uri="{BB962C8B-B14F-4D97-AF65-F5344CB8AC3E}">
        <p14:creationId xmlns:p14="http://schemas.microsoft.com/office/powerpoint/2010/main" val="17376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Variété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Texte, images, photos, vidéos, quel que soit le format de l’information, les données, structurées ou non structurées, requièrent un nouveau savoir-faire pour être assimilées </a:t>
            </a:r>
            <a:r>
              <a:rPr lang="fr-FR"/>
              <a:t>puis analysées</a:t>
            </a:r>
          </a:p>
          <a:p>
            <a:r>
              <a:rPr lang="fr-FR"/>
              <a:t>L’exploitation </a:t>
            </a:r>
            <a:r>
              <a:rPr lang="fr-FR" dirty="0"/>
              <a:t>et le traitement de l’information aussi variée, tant par la forme que par le contenu, sont difficilement réalisables en dehors du support initial</a:t>
            </a:r>
          </a:p>
        </p:txBody>
      </p:sp>
    </p:spTree>
    <p:extLst>
      <p:ext uri="{BB962C8B-B14F-4D97-AF65-F5344CB8AC3E}">
        <p14:creationId xmlns:p14="http://schemas.microsoft.com/office/powerpoint/2010/main" val="674938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ensemble de données ciblées, organisées, regroupées et agrégées pour répondre à un besoin spécifique à un métier ou un domaine donné</a:t>
            </a:r>
          </a:p>
          <a:p>
            <a:pPr lvl="1"/>
            <a:r>
              <a:rPr lang="fr-FR" dirty="0"/>
              <a:t>Il est donc destiné à être interrogé sur un panel de données restreint à son domaine fonctionnel, selon des paramètres qui auront été définis à l’avance lors de sa conception</a:t>
            </a:r>
          </a:p>
        </p:txBody>
      </p:sp>
    </p:spTree>
    <p:extLst>
      <p:ext uri="{BB962C8B-B14F-4D97-AF65-F5344CB8AC3E}">
        <p14:creationId xmlns:p14="http://schemas.microsoft.com/office/powerpoint/2010/main" val="4095565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DataWarehouse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Définition de Kimball</a:t>
            </a:r>
          </a:p>
          <a:p>
            <a:r>
              <a:rPr lang="fr-FR" dirty="0"/>
              <a:t>L’ensemble des </a:t>
            </a:r>
            <a:r>
              <a:rPr lang="fr-FR" dirty="0" err="1"/>
              <a:t>DataMarts</a:t>
            </a:r>
            <a:r>
              <a:rPr lang="fr-FR" dirty="0"/>
              <a:t> de l’entreprise constitue le </a:t>
            </a:r>
            <a:r>
              <a:rPr lang="fr-FR" dirty="0" err="1"/>
              <a:t>DataWarehouse</a:t>
            </a:r>
            <a:r>
              <a:rPr lang="fr-FR" dirty="0"/>
              <a:t>.</a:t>
            </a:r>
          </a:p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sous-ensemble du </a:t>
            </a:r>
            <a:r>
              <a:rPr lang="fr-FR" dirty="0" err="1"/>
              <a:t>DataWarehouse</a:t>
            </a:r>
            <a:r>
              <a:rPr lang="fr-FR" dirty="0"/>
              <a:t>, constitué de tables au niveau détail et à des niveaux plus agrégés, permettant de restituer tout le spectre d’une activité métier</a:t>
            </a:r>
          </a:p>
        </p:txBody>
      </p:sp>
    </p:spTree>
    <p:extLst>
      <p:ext uri="{BB962C8B-B14F-4D97-AF65-F5344CB8AC3E}">
        <p14:creationId xmlns:p14="http://schemas.microsoft.com/office/powerpoint/2010/main" val="1708998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Définition de </a:t>
            </a:r>
            <a:r>
              <a:rPr lang="fr-FR" dirty="0" err="1"/>
              <a:t>Inmon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issu d’un flux de données provenant du </a:t>
            </a:r>
            <a:r>
              <a:rPr lang="fr-FR" dirty="0" err="1"/>
              <a:t>DataWarehouse</a:t>
            </a:r>
            <a:endParaRPr lang="fr-FR" dirty="0"/>
          </a:p>
          <a:p>
            <a:r>
              <a:rPr lang="fr-FR" dirty="0"/>
              <a:t>Contrairement à ce dernier qui présente le détail des données pour toute l’entreprise, il a vocation à présenter la donnée de manière spécialisée, agrégée et regroupée fonctionnellement</a:t>
            </a:r>
          </a:p>
        </p:txBody>
      </p:sp>
    </p:spTree>
    <p:extLst>
      <p:ext uri="{BB962C8B-B14F-4D97-AF65-F5344CB8AC3E}">
        <p14:creationId xmlns:p14="http://schemas.microsoft.com/office/powerpoint/2010/main" val="107684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Google </a:t>
            </a:r>
            <a:r>
              <a:rPr lang="fr-FR" dirty="0" err="1"/>
              <a:t>Hadoop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Non structuré</a:t>
            </a:r>
          </a:p>
          <a:p>
            <a:r>
              <a:rPr lang="fr-FR" dirty="0" err="1"/>
              <a:t>Peta</a:t>
            </a:r>
            <a:r>
              <a:rPr lang="fr-FR" dirty="0"/>
              <a:t>-octet</a:t>
            </a:r>
          </a:p>
          <a:p>
            <a:r>
              <a:rPr lang="fr-FR" dirty="0"/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240956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Transformer le </a:t>
            </a:r>
            <a:r>
              <a:rPr lang="fr-FR" dirty="0" err="1"/>
              <a:t>DataLake</a:t>
            </a:r>
            <a:r>
              <a:rPr lang="fr-FR" dirty="0"/>
              <a:t> en </a:t>
            </a:r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données structurées</a:t>
            </a:r>
          </a:p>
          <a:p>
            <a:r>
              <a:rPr lang="fr-FR" dirty="0"/>
              <a:t>Base de données relationnelles</a:t>
            </a:r>
          </a:p>
          <a:p>
            <a:r>
              <a:rPr lang="fr-FR" dirty="0"/>
              <a:t>Base de données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Hadoop</a:t>
            </a:r>
            <a:r>
              <a:rPr lang="fr-FR" dirty="0"/>
              <a:t> + </a:t>
            </a:r>
            <a:r>
              <a:rPr lang="fr-FR" dirty="0" err="1"/>
              <a:t>Stucturation</a:t>
            </a:r>
            <a:endParaRPr lang="fr-FR" dirty="0"/>
          </a:p>
          <a:p>
            <a:pPr lvl="1"/>
            <a:r>
              <a:rPr lang="fr-FR" dirty="0"/>
              <a:t>Base de types JSON : </a:t>
            </a:r>
            <a:r>
              <a:rPr lang="fr-FR" dirty="0" err="1"/>
              <a:t>MongoDB</a:t>
            </a:r>
            <a:endParaRPr lang="fr-FR" dirty="0"/>
          </a:p>
          <a:p>
            <a:r>
              <a:rPr lang="fr-FR" dirty="0"/>
              <a:t>Fichiers</a:t>
            </a:r>
          </a:p>
          <a:p>
            <a:pPr lvl="1"/>
            <a:r>
              <a:rPr lang="fr-FR" dirty="0"/>
              <a:t>CSV, JSON, XML</a:t>
            </a:r>
          </a:p>
        </p:txBody>
      </p:sp>
    </p:spTree>
    <p:extLst>
      <p:ext uri="{BB962C8B-B14F-4D97-AF65-F5344CB8AC3E}">
        <p14:creationId xmlns:p14="http://schemas.microsoft.com/office/powerpoint/2010/main" val="2663167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Nettoyage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faut nettoyer les données</a:t>
            </a:r>
          </a:p>
          <a:p>
            <a:pPr lvl="1"/>
            <a:r>
              <a:rPr lang="fr-FR" dirty="0"/>
              <a:t>Aberration</a:t>
            </a:r>
          </a:p>
          <a:p>
            <a:pPr lvl="1"/>
            <a:r>
              <a:rPr lang="fr-FR" dirty="0"/>
              <a:t>Hors contexte</a:t>
            </a:r>
          </a:p>
          <a:p>
            <a:pPr lvl="1"/>
            <a:r>
              <a:rPr lang="fr-FR" dirty="0"/>
              <a:t>Sécurité</a:t>
            </a:r>
          </a:p>
          <a:p>
            <a:pPr lvl="1"/>
            <a:r>
              <a:rPr lang="fr-FR" dirty="0"/>
              <a:t>En dehors de la loi</a:t>
            </a:r>
          </a:p>
          <a:p>
            <a:pPr lvl="1"/>
            <a:r>
              <a:rPr lang="fr-FR" dirty="0"/>
              <a:t>Prétraitement</a:t>
            </a:r>
          </a:p>
          <a:p>
            <a:pPr lvl="1"/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76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Datawharehouse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300"/>
              </a:spcAft>
            </a:pPr>
            <a:r>
              <a:rPr lang="fr-FR" altLang="fr-FR" dirty="0"/>
              <a:t>SGBD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03400" y="1312864"/>
            <a:ext cx="8599488" cy="4276725"/>
          </a:xfrm>
        </p:spPr>
        <p:txBody>
          <a:bodyPr/>
          <a:lstStyle/>
          <a:p>
            <a:pPr eaLnBrk="1" hangingPunct="1"/>
            <a:r>
              <a:rPr lang="fr-FR" altLang="fr-FR" sz="2400" dirty="0"/>
              <a:t>Il est souvent utilise d’utiliser une base de données</a:t>
            </a:r>
          </a:p>
          <a:p>
            <a:pPr eaLnBrk="1" hangingPunct="1"/>
            <a:r>
              <a:rPr lang="fr-FR" altLang="fr-FR" sz="2400" dirty="0"/>
              <a:t>Deux types</a:t>
            </a:r>
          </a:p>
          <a:p>
            <a:pPr lvl="1" eaLnBrk="1" hangingPunct="1"/>
            <a:r>
              <a:rPr lang="fr-FR" altLang="fr-FR" sz="1800" dirty="0"/>
              <a:t>SQL</a:t>
            </a:r>
          </a:p>
          <a:p>
            <a:pPr lvl="1" eaLnBrk="1" hangingPunct="1"/>
            <a:r>
              <a:rPr lang="fr-FR" altLang="fr-FR" sz="1800" dirty="0" err="1"/>
              <a:t>NoSql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Microsoft </a:t>
            </a:r>
            <a:r>
              <a:rPr lang="fr-FR" altLang="fr-FR" sz="1800" dirty="0" err="1"/>
              <a:t>Sql</a:t>
            </a:r>
            <a:r>
              <a:rPr lang="fr-FR" altLang="fr-FR" sz="1800" dirty="0"/>
              <a:t> Server</a:t>
            </a:r>
          </a:p>
          <a:p>
            <a:pPr lvl="1" eaLnBrk="1" hangingPunct="1"/>
            <a:r>
              <a:rPr lang="fr-FR" altLang="fr-FR" sz="1800" dirty="0"/>
              <a:t>Oracle</a:t>
            </a:r>
          </a:p>
          <a:p>
            <a:pPr lvl="1" eaLnBrk="1" hangingPunct="1"/>
            <a:r>
              <a:rPr lang="fr-FR" altLang="fr-FR" sz="1800" dirty="0" err="1"/>
              <a:t>MySql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PostgreSql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Sqlite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NoSql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985635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Apache </a:t>
            </a:r>
            <a:r>
              <a:rPr lang="fr-FR" dirty="0" err="1"/>
              <a:t>Hadoop</a:t>
            </a:r>
            <a:r>
              <a:rPr lang="fr-FR" dirty="0"/>
              <a:t> est une base de données de Google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Reduce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Possède un file system réparti</a:t>
            </a:r>
          </a:p>
          <a:p>
            <a:pPr lvl="1"/>
            <a:r>
              <a:rPr lang="fr-FR" dirty="0"/>
              <a:t>HDFS</a:t>
            </a:r>
          </a:p>
          <a:p>
            <a:r>
              <a:rPr lang="fr-FR" dirty="0"/>
              <a:t>Possède un </a:t>
            </a:r>
            <a:r>
              <a:rPr lang="fr-FR" dirty="0" err="1"/>
              <a:t>scheduler</a:t>
            </a:r>
            <a:r>
              <a:rPr lang="fr-FR" dirty="0"/>
              <a:t> de job</a:t>
            </a:r>
          </a:p>
          <a:p>
            <a:pPr marL="457200" lvl="1" indent="0">
              <a:buNone/>
            </a:pPr>
            <a:r>
              <a:rPr lang="fr-FR" dirty="0"/>
              <a:t>YARN</a:t>
            </a:r>
          </a:p>
        </p:txBody>
      </p:sp>
      <p:pic>
        <p:nvPicPr>
          <p:cNvPr id="1026" name="Picture 2" descr="File:Hadoop logo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-237831"/>
            <a:ext cx="6324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271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re 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1500" b="1" dirty="0">
                <a:latin typeface="+mn-lt"/>
              </a:rPr>
              <a:t>Ecran n°9</a:t>
            </a:r>
            <a:br>
              <a:rPr lang="fr-FR" sz="1500" dirty="0">
                <a:latin typeface="+mn-lt"/>
              </a:rPr>
            </a:br>
            <a:r>
              <a:rPr lang="fr-FR" sz="1500" dirty="0">
                <a:latin typeface="+mn-lt"/>
              </a:rPr>
              <a:t>Derrière le DataLab, l’apport de la PHG</a:t>
            </a:r>
          </a:p>
        </p:txBody>
      </p:sp>
      <p:sp>
        <p:nvSpPr>
          <p:cNvPr id="48" name="Espace réservé du texte 4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b="1" dirty="0"/>
              <a:t>Message clé :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042983" y="1421966"/>
            <a:ext cx="2625019" cy="4578785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Espace réservé du texte 11"/>
          <p:cNvSpPr txBox="1">
            <a:spLocks/>
          </p:cNvSpPr>
          <p:nvPr/>
        </p:nvSpPr>
        <p:spPr>
          <a:xfrm>
            <a:off x="8117482" y="1953939"/>
            <a:ext cx="2455916" cy="3888969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defPPr>
              <a:defRPr lang="fr-FR"/>
            </a:defPPr>
            <a:lvl1pPr marL="0" algn="ctr" defTabSz="914400" rtl="0" eaLnBrk="1" latinLnBrk="0" hangingPunct="1">
              <a:defRPr sz="105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4313" indent="-214313" algn="l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8077404" y="1460730"/>
            <a:ext cx="249599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b="1" dirty="0">
                <a:solidFill>
                  <a:schemeClr val="bg1"/>
                </a:solidFill>
                <a:latin typeface="Calibri" panose="020F0502020204030204" pitchFamily="34" charset="0"/>
              </a:rPr>
              <a:t>Notes pour la mise en œuvre (explication animation, images, effets…) :</a:t>
            </a:r>
          </a:p>
        </p:txBody>
      </p:sp>
      <p:pic>
        <p:nvPicPr>
          <p:cNvPr id="31" name="Imag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934" y="5223489"/>
            <a:ext cx="1689112" cy="698341"/>
          </a:xfrm>
          <a:prstGeom prst="rect">
            <a:avLst/>
          </a:prstGeom>
        </p:spPr>
      </p:pic>
      <p:grpSp>
        <p:nvGrpSpPr>
          <p:cNvPr id="105" name="Groupe 104"/>
          <p:cNvGrpSpPr/>
          <p:nvPr/>
        </p:nvGrpSpPr>
        <p:grpSpPr>
          <a:xfrm>
            <a:off x="2083081" y="1597264"/>
            <a:ext cx="5299520" cy="414060"/>
            <a:chOff x="2691257" y="529120"/>
            <a:chExt cx="7066026" cy="552080"/>
          </a:xfrm>
        </p:grpSpPr>
        <p:sp>
          <p:nvSpPr>
            <p:cNvPr id="106" name="Pentagone 105"/>
            <p:cNvSpPr/>
            <p:nvPr/>
          </p:nvSpPr>
          <p:spPr>
            <a:xfrm>
              <a:off x="2691257" y="667723"/>
              <a:ext cx="7066026" cy="288000"/>
            </a:xfrm>
            <a:prstGeom prst="homePlat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3" name="Ellipse 122"/>
            <p:cNvSpPr/>
            <p:nvPr/>
          </p:nvSpPr>
          <p:spPr>
            <a:xfrm>
              <a:off x="5381632" y="529121"/>
              <a:ext cx="551453" cy="5490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1" name="Ellipse 120"/>
            <p:cNvSpPr/>
            <p:nvPr/>
          </p:nvSpPr>
          <p:spPr>
            <a:xfrm>
              <a:off x="4264756" y="529120"/>
              <a:ext cx="551453" cy="5490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9" name="Ellipse 118"/>
            <p:cNvSpPr/>
            <p:nvPr/>
          </p:nvSpPr>
          <p:spPr>
            <a:xfrm>
              <a:off x="3147880" y="529120"/>
              <a:ext cx="551453" cy="54903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7" name="Ellipse 116"/>
            <p:cNvSpPr/>
            <p:nvPr/>
          </p:nvSpPr>
          <p:spPr>
            <a:xfrm>
              <a:off x="6498508" y="529122"/>
              <a:ext cx="551453" cy="5490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grpSp>
          <p:nvGrpSpPr>
            <p:cNvPr id="111" name="Groupe 110"/>
            <p:cNvGrpSpPr/>
            <p:nvPr/>
          </p:nvGrpSpPr>
          <p:grpSpPr>
            <a:xfrm>
              <a:off x="8732261" y="529120"/>
              <a:ext cx="551453" cy="549030"/>
              <a:chOff x="9401004" y="529120"/>
              <a:chExt cx="551453" cy="549030"/>
            </a:xfrm>
          </p:grpSpPr>
          <p:sp>
            <p:nvSpPr>
              <p:cNvPr id="115" name="Ellipse 114"/>
              <p:cNvSpPr/>
              <p:nvPr/>
            </p:nvSpPr>
            <p:spPr>
              <a:xfrm>
                <a:off x="9401004" y="529120"/>
                <a:ext cx="551453" cy="54903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pic>
            <p:nvPicPr>
              <p:cNvPr id="116" name="Image 115"/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54466" y="667723"/>
                <a:ext cx="288000" cy="288000"/>
              </a:xfrm>
              <a:prstGeom prst="rect">
                <a:avLst/>
              </a:prstGeom>
            </p:spPr>
          </p:pic>
        </p:grpSp>
        <p:sp>
          <p:nvSpPr>
            <p:cNvPr id="113" name="Ellipse 112"/>
            <p:cNvSpPr/>
            <p:nvPr/>
          </p:nvSpPr>
          <p:spPr>
            <a:xfrm>
              <a:off x="7615384" y="532170"/>
              <a:ext cx="551453" cy="54903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pic>
        <p:nvPicPr>
          <p:cNvPr id="27" name="Image 26"/>
          <p:cNvPicPr>
            <a:picLocks noChangeAspect="1"/>
          </p:cNvPicPr>
          <p:nvPr/>
        </p:nvPicPr>
        <p:blipFill>
          <a:blip r:embed="rId4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987" y="1675400"/>
            <a:ext cx="243000" cy="243000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4404" y="1675400"/>
            <a:ext cx="243000" cy="243000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6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618" y="1685636"/>
            <a:ext cx="243000" cy="243000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078" y="1684670"/>
            <a:ext cx="220909" cy="220909"/>
          </a:xfrm>
          <a:prstGeom prst="rect">
            <a:avLst/>
          </a:prstGeom>
        </p:spPr>
      </p:pic>
      <p:pic>
        <p:nvPicPr>
          <p:cNvPr id="32" name="Image 31"/>
          <p:cNvPicPr>
            <a:picLocks noChangeAspect="1"/>
          </p:cNvPicPr>
          <p:nvPr/>
        </p:nvPicPr>
        <p:blipFill>
          <a:blip r:embed="rId8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214" y="1684896"/>
            <a:ext cx="243000" cy="2430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20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51977"/>
          <a:stretch/>
        </p:blipFill>
        <p:spPr>
          <a:xfrm>
            <a:off x="1532439" y="2339576"/>
            <a:ext cx="1101286" cy="2399717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3098299" y="2339576"/>
            <a:ext cx="4119641" cy="981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La Plateforme Hadoop Groupe offre des apports forts </a:t>
            </a:r>
            <a:b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sur plusieurs axes : </a:t>
            </a:r>
          </a:p>
        </p:txBody>
      </p:sp>
      <p:sp>
        <p:nvSpPr>
          <p:cNvPr id="6" name="Rectangle à coins arrondis 5"/>
          <p:cNvSpPr/>
          <p:nvPr/>
        </p:nvSpPr>
        <p:spPr>
          <a:xfrm>
            <a:off x="2859392" y="3472708"/>
            <a:ext cx="1634807" cy="2533169"/>
          </a:xfrm>
          <a:prstGeom prst="roundRect">
            <a:avLst/>
          </a:prstGeom>
          <a:solidFill>
            <a:schemeClr val="accent6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4" name="Rectangle à coins arrondis 33"/>
          <p:cNvSpPr/>
          <p:nvPr/>
        </p:nvSpPr>
        <p:spPr>
          <a:xfrm>
            <a:off x="4579942" y="3472707"/>
            <a:ext cx="1634807" cy="2533169"/>
          </a:xfrm>
          <a:prstGeom prst="roundRect">
            <a:avLst/>
          </a:prstGeom>
          <a:solidFill>
            <a:schemeClr val="accent4">
              <a:lumMod val="50000"/>
              <a:lumOff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5" name="Rectangle à coins arrondis 34"/>
          <p:cNvSpPr/>
          <p:nvPr/>
        </p:nvSpPr>
        <p:spPr>
          <a:xfrm>
            <a:off x="6311734" y="3472706"/>
            <a:ext cx="1634807" cy="2533169"/>
          </a:xfrm>
          <a:prstGeom prst="roundRect">
            <a:avLst/>
          </a:prstGeom>
          <a:solidFill>
            <a:schemeClr val="tx2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12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535" y="3657479"/>
            <a:ext cx="324000" cy="324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1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085" y="3603857"/>
            <a:ext cx="431244" cy="431244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3320690" y="3664289"/>
            <a:ext cx="1053197" cy="344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600" b="1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Données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5072019" y="3657480"/>
            <a:ext cx="1053197" cy="344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600" b="1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Puissance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1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347" y="3629667"/>
            <a:ext cx="356400" cy="356400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6794248" y="3678648"/>
            <a:ext cx="1053197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400" b="1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Fonctions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870693" y="4166842"/>
            <a:ext cx="1600238" cy="1080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Un puit de données plus large et</a:t>
            </a:r>
            <a:b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 plus riche que </a:t>
            </a:r>
            <a:b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</a:br>
            <a: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ceux disponibles auparavant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602485" y="4166842"/>
            <a:ext cx="1600238" cy="1071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Une plateforme offrant une puissance de traitement forte : de gros volumes, du temps réel…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34217" y="4166843"/>
            <a:ext cx="1600238" cy="1664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600"/>
              </a:spcAft>
            </a:pPr>
            <a:r>
              <a:rPr lang="fr-FR" sz="1200" dirty="0">
                <a:solidFill>
                  <a:schemeClr val="bg1"/>
                </a:solidFill>
                <a:ea typeface="Yu Gothic Light" panose="020B0300000000000000" pitchFamily="34" charset="-128"/>
                <a:cs typeface="Times New Roman" panose="02020603050405020304" pitchFamily="18" charset="0"/>
              </a:rPr>
              <a:t>Une offre outillée permettant de tester ou industrialiser de nouveaux algorithmes, d’intégrer de nouvelles fonctions (analyse sémantique, machine learning…) </a:t>
            </a:r>
          </a:p>
        </p:txBody>
      </p:sp>
    </p:spTree>
    <p:extLst>
      <p:ext uri="{BB962C8B-B14F-4D97-AF65-F5344CB8AC3E}">
        <p14:creationId xmlns:p14="http://schemas.microsoft.com/office/powerpoint/2010/main" val="1247708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Très utile pour un </a:t>
            </a:r>
            <a:r>
              <a:rPr lang="fr-FR" dirty="0" err="1"/>
              <a:t>DataLake</a:t>
            </a:r>
            <a:endParaRPr lang="fr-FR" dirty="0"/>
          </a:p>
          <a:p>
            <a:pPr lvl="1"/>
            <a:r>
              <a:rPr lang="fr-FR" dirty="0"/>
              <a:t>Algorithme </a:t>
            </a:r>
            <a:r>
              <a:rPr lang="fr-FR" dirty="0" err="1"/>
              <a:t>map-reduce</a:t>
            </a:r>
            <a:endParaRPr lang="fr-FR" dirty="0"/>
          </a:p>
          <a:p>
            <a:r>
              <a:rPr lang="fr-FR" dirty="0"/>
              <a:t>Peut être également utilisé comme un </a:t>
            </a:r>
            <a:r>
              <a:rPr lang="fr-FR" dirty="0" err="1"/>
              <a:t>DataMart</a:t>
            </a:r>
            <a:endParaRPr lang="fr-FR" dirty="0"/>
          </a:p>
          <a:p>
            <a:pPr lvl="1"/>
            <a:r>
              <a:rPr lang="fr-FR" dirty="0" err="1"/>
              <a:t>Hive</a:t>
            </a:r>
            <a:r>
              <a:rPr lang="fr-FR" dirty="0"/>
              <a:t> est une application </a:t>
            </a:r>
            <a:r>
              <a:rPr lang="fr-FR" dirty="0" err="1"/>
              <a:t>Hadoop</a:t>
            </a:r>
            <a:r>
              <a:rPr lang="fr-FR" dirty="0"/>
              <a:t> permettant d’attaquer des informations en SQL</a:t>
            </a:r>
          </a:p>
        </p:txBody>
      </p:sp>
    </p:spTree>
    <p:extLst>
      <p:ext uri="{BB962C8B-B14F-4D97-AF65-F5344CB8AC3E}">
        <p14:creationId xmlns:p14="http://schemas.microsoft.com/office/powerpoint/2010/main" val="1070438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HDFS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 fonctionnement nominal, chaque bloc est stocké sur deux </a:t>
            </a:r>
            <a:r>
              <a:rPr lang="fr-FR" dirty="0" err="1"/>
              <a:t>datanodes</a:t>
            </a:r>
            <a:r>
              <a:rPr lang="fr-FR" dirty="0"/>
              <a:t> différents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7" y="2564904"/>
            <a:ext cx="5043463" cy="355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9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MongoDB</a:t>
            </a:r>
            <a:r>
              <a:rPr lang="fr-FR" dirty="0"/>
              <a:t> est une base de données JSON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/>
              <a:t>JSON</a:t>
            </a:r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Indexation JSON</a:t>
            </a:r>
          </a:p>
          <a:p>
            <a:r>
              <a:rPr lang="fr-FR" dirty="0"/>
              <a:t>Démarrage</a:t>
            </a:r>
          </a:p>
          <a:p>
            <a:pPr lvl="1"/>
            <a:r>
              <a:rPr lang="fr-FR" dirty="0" err="1"/>
              <a:t>Mongod</a:t>
            </a:r>
            <a:endParaRPr lang="fr-FR" dirty="0"/>
          </a:p>
          <a:p>
            <a:r>
              <a:rPr lang="fr-FR" dirty="0"/>
              <a:t>Administration</a:t>
            </a:r>
          </a:p>
          <a:p>
            <a:pPr lvl="1"/>
            <a:r>
              <a:rPr lang="fr-FR" dirty="0" err="1"/>
              <a:t>MongoDB</a:t>
            </a:r>
            <a:r>
              <a:rPr lang="fr-FR" dirty="0"/>
              <a:t> </a:t>
            </a:r>
            <a:r>
              <a:rPr lang="fr-FR" dirty="0" err="1"/>
              <a:t>compass</a:t>
            </a:r>
            <a:r>
              <a:rPr lang="fr-FR" dirty="0"/>
              <a:t> et </a:t>
            </a:r>
            <a:r>
              <a:rPr lang="fr-FR" dirty="0" err="1"/>
              <a:t>MongoDB</a:t>
            </a:r>
            <a:r>
              <a:rPr lang="fr-FR" dirty="0"/>
              <a:t> Management Studio</a:t>
            </a:r>
          </a:p>
        </p:txBody>
      </p:sp>
      <p:pic>
        <p:nvPicPr>
          <p:cNvPr id="4" name="Picture 2" descr="Résultat de recherche d'im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-128526"/>
            <a:ext cx="5674060" cy="154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607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0549F4-FAC8-D4DF-F3D2-5B58E7A3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B905EF-5D36-56E7-B847-9E2A871A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Amazon S3 (Amazon Simple Storage Service) est un site d'hébergement de fichiers proposé par Amazon Web Services</a:t>
            </a:r>
          </a:p>
          <a:p>
            <a:r>
              <a:rPr lang="fr-FR" dirty="0"/>
              <a:t>SaaS le plus utilisé au monde pour les stockages de document</a:t>
            </a:r>
          </a:p>
          <a:p>
            <a:r>
              <a:rPr lang="fr-FR" dirty="0"/>
              <a:t>Depuis disponible chez Microsoft et en On </a:t>
            </a:r>
            <a:r>
              <a:rPr lang="fr-FR" dirty="0" err="1"/>
              <a:t>Promisz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472831-7171-5D3F-3571-10FECB496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242" y="3978656"/>
            <a:ext cx="209550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10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Lake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lac de données est une méthode de stockage des données utilisée par le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Ces données sont gardées dans leurs formats originaux ou sont très peu transformées</a:t>
            </a:r>
          </a:p>
          <a:p>
            <a:r>
              <a:rPr lang="fr-FR" dirty="0"/>
              <a:t>Le principe est d'avoir dans un lieu des données de natures différentes</a:t>
            </a:r>
          </a:p>
          <a:p>
            <a:pPr lvl="1"/>
            <a:r>
              <a:rPr lang="fr-FR" dirty="0"/>
              <a:t>Fichiers</a:t>
            </a:r>
          </a:p>
          <a:p>
            <a:pPr lvl="1"/>
            <a:r>
              <a:rPr lang="fr-FR" dirty="0"/>
              <a:t>Blobs</a:t>
            </a:r>
          </a:p>
          <a:p>
            <a:r>
              <a:rPr lang="fr-FR" dirty="0" err="1"/>
              <a:t>Hadoop</a:t>
            </a:r>
            <a:r>
              <a:rPr lang="fr-FR" dirty="0"/>
              <a:t> et Amazon Web Services S3 sont des plateformes utilisées pour les mettre en place.</a:t>
            </a:r>
          </a:p>
        </p:txBody>
      </p:sp>
    </p:spTree>
    <p:extLst>
      <p:ext uri="{BB962C8B-B14F-4D97-AF65-F5344CB8AC3E}">
        <p14:creationId xmlns:p14="http://schemas.microsoft.com/office/powerpoint/2010/main" val="3902955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Cela peut être des images</a:t>
            </a:r>
          </a:p>
        </p:txBody>
      </p:sp>
      <p:pic>
        <p:nvPicPr>
          <p:cNvPr id="2050" name="Picture 2" descr="/// Petite explication de ce qu'on voit sur l'image ? /// (crédits : 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052737"/>
            <a:ext cx="5904656" cy="471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93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brut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de </a:t>
            </a:r>
            <a:r>
              <a:rPr lang="fr-FR" dirty="0" err="1"/>
              <a:t>wikipedia</a:t>
            </a:r>
            <a:endParaRPr lang="fr-FR" dirty="0"/>
          </a:p>
          <a:p>
            <a:r>
              <a:rPr lang="fr-FR" dirty="0"/>
              <a:t>Les ouvres complètes de Victor Hugo</a:t>
            </a:r>
          </a:p>
        </p:txBody>
      </p:sp>
    </p:spTree>
    <p:extLst>
      <p:ext uri="{BB962C8B-B14F-4D97-AF65-F5344CB8AC3E}">
        <p14:creationId xmlns:p14="http://schemas.microsoft.com/office/powerpoint/2010/main" val="134809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écrit ou scanné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1" y="2132856"/>
            <a:ext cx="797342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5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nouvelles sources de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Nouvelles sources de données Big D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772816"/>
            <a:ext cx="7783550" cy="435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09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objets connectés sont une autre source de données brutes, qui récupèrent un grand nombre de données grâce à leurs capteurs</a:t>
            </a:r>
          </a:p>
        </p:txBody>
      </p:sp>
      <p:pic>
        <p:nvPicPr>
          <p:cNvPr id="2050" name="Picture 2" descr="Un exemple d'objet connecté : le thermostat intelligent de l'entreprise Nest. Source: http://nest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2924944"/>
            <a:ext cx="4762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682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des loyers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989" y="1412777"/>
            <a:ext cx="7385981" cy="494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008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20497</TotalTime>
  <Words>972</Words>
  <Application>Microsoft Office PowerPoint</Application>
  <PresentationFormat>Grand écran</PresentationFormat>
  <Paragraphs>138</Paragraphs>
  <Slides>26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Data Lake</vt:lpstr>
      <vt:lpstr>Cela peut être des images</vt:lpstr>
      <vt:lpstr>Peut être du texte brut</vt:lpstr>
      <vt:lpstr>Peut être du texte écrit ou scanné</vt:lpstr>
      <vt:lpstr>Les nouvelles sources de données</vt:lpstr>
      <vt:lpstr>IoT</vt:lpstr>
      <vt:lpstr>Exemple des loyers</vt:lpstr>
      <vt:lpstr>ACID et 3V</vt:lpstr>
      <vt:lpstr>Volume</vt:lpstr>
      <vt:lpstr>Vélocité</vt:lpstr>
      <vt:lpstr>Variété</vt:lpstr>
      <vt:lpstr>DataMart</vt:lpstr>
      <vt:lpstr>DataWarehouse</vt:lpstr>
      <vt:lpstr>Définition de Inmon</vt:lpstr>
      <vt:lpstr>Hadoop</vt:lpstr>
      <vt:lpstr>Transformer le DataLake en DataMart</vt:lpstr>
      <vt:lpstr>Nettoyage</vt:lpstr>
      <vt:lpstr>SGBD</vt:lpstr>
      <vt:lpstr>Hadoop</vt:lpstr>
      <vt:lpstr>Ecran n°9 Derrière le DataLab, l’apport de la PHG</vt:lpstr>
      <vt:lpstr>Hadoop</vt:lpstr>
      <vt:lpstr>HDFS</vt:lpstr>
      <vt:lpstr>Présentation PowerPoint</vt:lpstr>
      <vt:lpstr>S3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192</cp:revision>
  <dcterms:created xsi:type="dcterms:W3CDTF">2022-01-03T13:45:22Z</dcterms:created>
  <dcterms:modified xsi:type="dcterms:W3CDTF">2023-12-13T16:19:01Z</dcterms:modified>
</cp:coreProperties>
</file>

<file path=docProps/thumbnail.jpeg>
</file>